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0" r:id="rId1"/>
    <p:sldMasterId id="2147483661" r:id="rId2"/>
  </p:sldMasterIdLst>
  <p:notesMasterIdLst>
    <p:notesMasterId r:id="rId21"/>
  </p:notesMasterIdLst>
  <p:sldIdLst>
    <p:sldId id="261" r:id="rId3"/>
    <p:sldId id="260" r:id="rId4"/>
    <p:sldId id="392" r:id="rId5"/>
    <p:sldId id="393" r:id="rId6"/>
    <p:sldId id="394" r:id="rId7"/>
    <p:sldId id="397" r:id="rId8"/>
    <p:sldId id="395" r:id="rId9"/>
    <p:sldId id="396" r:id="rId10"/>
    <p:sldId id="398" r:id="rId11"/>
    <p:sldId id="399" r:id="rId12"/>
    <p:sldId id="400" r:id="rId13"/>
    <p:sldId id="401" r:id="rId14"/>
    <p:sldId id="402" r:id="rId15"/>
    <p:sldId id="403" r:id="rId16"/>
    <p:sldId id="404" r:id="rId17"/>
    <p:sldId id="405" r:id="rId18"/>
    <p:sldId id="406" r:id="rId19"/>
    <p:sldId id="407" r:id="rId20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1383" y="3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hape 8"/>
          <p:cNvSpPr txBox="1">
            <a:spLocks noGrp="1"/>
          </p:cNvSpPr>
          <p:nvPr>
            <p:ph type="ctrTitle"/>
          </p:nvPr>
        </p:nvSpPr>
        <p:spPr>
          <a:xfrm>
            <a:off x="685800" y="2111123"/>
            <a:ext cx="7772400" cy="15464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48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ubTitle" idx="1"/>
          </p:nvPr>
        </p:nvSpPr>
        <p:spPr>
          <a:xfrm>
            <a:off x="685800" y="3786737"/>
            <a:ext cx="7772400" cy="10463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ct val="100000"/>
              <a:buFont typeface="Arial"/>
              <a:buNone/>
              <a:defRPr sz="3000" b="0" i="0" u="none" strike="noStrike" cap="none" baseline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9637946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6646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25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69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2pPr>
            <a:lvl3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3pPr>
            <a:lvl4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5pPr>
            <a:lvl6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6pPr>
            <a:lvl7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8pPr>
            <a:lvl9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Shape 32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2"/>
          </p:nvPr>
        </p:nvSpPr>
        <p:spPr>
          <a:xfrm>
            <a:off x="4692273" y="1600200"/>
            <a:ext cx="39945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 sz="1800"/>
            </a:lvl5pPr>
            <a:lvl6pPr rtl="0">
              <a:spcBef>
                <a:spcPts val="0"/>
              </a:spcBef>
              <a:defRPr sz="1800"/>
            </a:lvl6pPr>
            <a:lvl7pPr rtl="0">
              <a:spcBef>
                <a:spcPts val="0"/>
              </a:spcBef>
              <a:defRPr sz="1800"/>
            </a:lvl7pPr>
            <a:lvl8pPr rtl="0">
              <a:spcBef>
                <a:spcPts val="0"/>
              </a:spcBef>
              <a:defRPr sz="1800"/>
            </a:lvl8pPr>
            <a:lvl9pPr rtl="0">
              <a:spcBef>
                <a:spcPts val="0"/>
              </a:spcBef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SzPct val="100000"/>
              <a:buFont typeface="Arial"/>
              <a:buNone/>
              <a:defRPr sz="3600" b="1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457200" y="5875078"/>
            <a:ext cx="8229600" cy="69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1pPr>
            <a:lvl2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2pPr>
            <a:lvl3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3pPr>
            <a:lvl4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4pPr>
            <a:lvl5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5pPr>
            <a:lvl6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6pPr>
            <a:lvl7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Arial"/>
              <a:buChar char="●"/>
              <a:defRPr sz="1800">
                <a:solidFill>
                  <a:schemeClr val="dk1"/>
                </a:solidFill>
              </a:defRPr>
            </a:lvl7pPr>
            <a:lvl8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ourier New"/>
              <a:buChar char="o"/>
              <a:defRPr sz="1800">
                <a:solidFill>
                  <a:schemeClr val="dk1"/>
                </a:solidFill>
              </a:defRPr>
            </a:lvl8pPr>
            <a:lvl9pPr algn="ctr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Wingdings"/>
              <a:buChar char="§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5" Type="http://schemas.openxmlformats.org/officeDocument/2006/relationships/slideLayout" Target="../slideLayouts/slideLayout11.xml"/><Relationship Id="rId4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57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0"/>
              </a:spcBef>
              <a:buClr>
                <a:schemeClr val="dk1"/>
              </a:buClr>
              <a:buSzPct val="100000"/>
              <a:buFont typeface="Arial"/>
              <a:buNone/>
              <a:defRPr sz="3600" b="1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967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600"/>
              </a:spcBef>
              <a:buClr>
                <a:schemeClr val="dk1"/>
              </a:buClr>
              <a:buSzPct val="100000"/>
              <a:buFont typeface="Arial"/>
              <a:buChar char="●"/>
              <a:defRPr sz="30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algn="l" rtl="0">
              <a:spcBef>
                <a:spcPts val="480"/>
              </a:spcBef>
              <a:buClr>
                <a:schemeClr val="dk1"/>
              </a:buClr>
              <a:buSzPct val="100000"/>
              <a:buFont typeface="Courier New"/>
              <a:buChar char="o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algn="l" rtl="0">
              <a:spcBef>
                <a:spcPts val="480"/>
              </a:spcBef>
              <a:buClr>
                <a:schemeClr val="dk1"/>
              </a:buClr>
              <a:buSzPct val="100000"/>
              <a:buFont typeface="Wingdings"/>
              <a:buChar char="§"/>
              <a:defRPr sz="24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algn="l" rtl="0">
              <a:spcBef>
                <a:spcPts val="360"/>
              </a:spcBef>
              <a:buClr>
                <a:schemeClr val="dk1"/>
              </a:buClr>
              <a:buSzPct val="100000"/>
              <a:buFont typeface="Arial"/>
              <a:buChar char="●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algn="l" rtl="0">
              <a:spcBef>
                <a:spcPts val="360"/>
              </a:spcBef>
              <a:buClr>
                <a:schemeClr val="dk1"/>
              </a:buClr>
              <a:buSzPct val="100000"/>
              <a:buFont typeface="Courier New"/>
              <a:buChar char="o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algn="l" rtl="0">
              <a:spcBef>
                <a:spcPts val="360"/>
              </a:spcBef>
              <a:buClr>
                <a:schemeClr val="dk1"/>
              </a:buClr>
              <a:buSzPct val="100000"/>
              <a:buFont typeface="Wingdings"/>
              <a:buChar char="§"/>
              <a:defRPr sz="1800" b="0" i="0" u="none" strike="noStrike" cap="none" baseline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6" r:id="rId1"/>
    <p:sldLayoutId id="2147483657" r:id="rId2"/>
    <p:sldLayoutId id="2147483658" r:id="rId3"/>
    <p:sldLayoutId id="2147483659" r:id="rId4"/>
    <p:sldLayoutId id="2147483662" r:id="rId5"/>
    <p:sldLayoutId id="2147483663" r:id="rId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2301875"/>
          </a:xfrm>
          <a:prstGeom prst="rect">
            <a:avLst/>
          </a:prstGeom>
        </p:spPr>
        <p:txBody>
          <a:bodyPr>
            <a:normAutofit fontScale="6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sz="12500" dirty="0"/>
              <a:t>SAFESTREETS</a:t>
            </a:r>
          </a:p>
          <a:p>
            <a:pPr algn="ctr"/>
            <a:endParaRPr lang="it-IT" dirty="0"/>
          </a:p>
          <a:p>
            <a:pPr algn="ctr"/>
            <a:r>
              <a:rPr lang="it-IT" dirty="0" err="1"/>
              <a:t>Requirements</a:t>
            </a:r>
            <a:r>
              <a:rPr lang="it-IT" dirty="0"/>
              <a:t> Analysis and </a:t>
            </a:r>
            <a:r>
              <a:rPr lang="it-IT" dirty="0" err="1"/>
              <a:t>Specification</a:t>
            </a:r>
            <a:r>
              <a:rPr lang="it-IT" dirty="0"/>
              <a:t> </a:t>
            </a:r>
            <a:r>
              <a:rPr lang="it-IT" dirty="0" err="1"/>
              <a:t>Document</a:t>
            </a:r>
            <a:r>
              <a:rPr lang="it-IT" dirty="0"/>
              <a:t> &amp; Design </a:t>
            </a:r>
            <a:r>
              <a:rPr lang="it-IT" dirty="0" err="1"/>
              <a:t>Document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9806572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20483611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11973035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34062793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59246040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332823921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2976812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2340458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24127567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55000" lnSpcReduction="2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8271" y="362331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1798320"/>
            <a:ext cx="9144000" cy="5059680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1798320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718113" y="2148014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 dirty="0"/>
              <a:t>RASD</a:t>
            </a:r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3741612"/>
            <a:ext cx="7772400" cy="2709988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</a:rPr>
              <a:t>Goals of the system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</a:rPr>
              <a:t>Domain </a:t>
            </a:r>
            <a:r>
              <a:rPr lang="it-IT" dirty="0" err="1">
                <a:solidFill>
                  <a:schemeClr val="bg1"/>
                </a:solidFill>
              </a:rPr>
              <a:t>Assumptions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 err="1">
                <a:solidFill>
                  <a:schemeClr val="bg1"/>
                </a:solidFill>
              </a:rPr>
              <a:t>Requirements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 err="1">
                <a:solidFill>
                  <a:schemeClr val="bg1"/>
                </a:solidFill>
              </a:rPr>
              <a:t>Phenomena</a:t>
            </a:r>
            <a:endParaRPr lang="it-IT" dirty="0">
              <a:solidFill>
                <a:schemeClr val="bg1"/>
              </a:solidFill>
            </a:endParaRP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>
                <a:solidFill>
                  <a:schemeClr val="bg1"/>
                </a:solidFill>
              </a:rPr>
              <a:t>Use Cases</a:t>
            </a:r>
          </a:p>
          <a:p>
            <a:pPr marL="342900" indent="-342900">
              <a:buFont typeface="Wingdings" panose="05000000000000000000" pitchFamily="2" charset="2"/>
              <a:buChar char="v"/>
            </a:pPr>
            <a:r>
              <a:rPr lang="it-IT" dirty="0" err="1">
                <a:solidFill>
                  <a:schemeClr val="bg1"/>
                </a:solidFill>
              </a:rPr>
              <a:t>Alloy</a:t>
            </a:r>
            <a:r>
              <a:rPr lang="it-IT" dirty="0">
                <a:solidFill>
                  <a:schemeClr val="bg1"/>
                </a:solidFill>
              </a:rPr>
              <a:t> Model</a:t>
            </a:r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 marL="342900" lvl="0" indent="-342900">
              <a:spcBef>
                <a:spcPts val="0"/>
              </a:spcBef>
              <a:buFontTx/>
              <a:buChar char="-"/>
            </a:pPr>
            <a:r>
              <a:rPr lang="en-US" sz="3200" b="1" dirty="0">
                <a:solidFill>
                  <a:srgbClr val="003366"/>
                </a:solidFill>
              </a:rPr>
              <a:t>G3</a:t>
            </a:r>
            <a:r>
              <a:rPr lang="en-US" sz="3200" dirty="0">
                <a:solidFill>
                  <a:srgbClr val="003366"/>
                </a:solidFill>
              </a:rPr>
              <a:t>: </a:t>
            </a:r>
            <a:r>
              <a:rPr lang="en-US" sz="2800" dirty="0">
                <a:solidFill>
                  <a:srgbClr val="003366"/>
                </a:solidFill>
              </a:rPr>
              <a:t>Store relevant info about the violation in the data warehouse.</a:t>
            </a:r>
          </a:p>
          <a:p>
            <a:pPr marL="342900" lvl="0" indent="-342900">
              <a:spcBef>
                <a:spcPts val="0"/>
              </a:spcBef>
              <a:buFontTx/>
              <a:buChar char="-"/>
            </a:pPr>
            <a:r>
              <a:rPr lang="en-US" sz="3200" b="1" dirty="0">
                <a:solidFill>
                  <a:srgbClr val="003366"/>
                </a:solidFill>
              </a:rPr>
              <a:t>G4</a:t>
            </a:r>
            <a:r>
              <a:rPr lang="en-US" sz="3200" dirty="0">
                <a:solidFill>
                  <a:srgbClr val="003366"/>
                </a:solidFill>
              </a:rPr>
              <a:t>: </a:t>
            </a:r>
            <a:r>
              <a:rPr lang="en-US" sz="2800" dirty="0">
                <a:solidFill>
                  <a:srgbClr val="003366"/>
                </a:solidFill>
              </a:rPr>
              <a:t>Assist authorities in the process of law enforcement through automatic ticket compilation and elaboration of relevant statistics data.</a:t>
            </a:r>
          </a:p>
          <a:p>
            <a:pPr marL="342900" lvl="0" indent="-342900" algn="just">
              <a:spcBef>
                <a:spcPts val="0"/>
              </a:spcBef>
              <a:buFontTx/>
              <a:buChar char="-"/>
            </a:pPr>
            <a:r>
              <a:rPr lang="en-US" sz="3200" b="1" dirty="0">
                <a:solidFill>
                  <a:srgbClr val="003366"/>
                </a:solidFill>
              </a:rPr>
              <a:t>G5</a:t>
            </a:r>
            <a:r>
              <a:rPr lang="en-US" sz="3200" dirty="0">
                <a:solidFill>
                  <a:srgbClr val="003366"/>
                </a:solidFill>
              </a:rPr>
              <a:t>: </a:t>
            </a:r>
            <a:r>
              <a:rPr lang="en-US" sz="2800" dirty="0">
                <a:solidFill>
                  <a:srgbClr val="003366"/>
                </a:solidFill>
              </a:rPr>
              <a:t>Guarantee security</a:t>
            </a:r>
            <a:r>
              <a:rPr lang="en-US" dirty="0">
                <a:solidFill>
                  <a:srgbClr val="003366"/>
                </a:solidFill>
              </a:rPr>
              <a:t>:</a:t>
            </a:r>
          </a:p>
          <a:p>
            <a:pPr marL="342900" lvl="6" indent="-3429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3366"/>
                </a:solidFill>
              </a:rPr>
              <a:t>allow discarding of invalid reports;</a:t>
            </a:r>
          </a:p>
          <a:p>
            <a:pPr marL="342900" lvl="6" indent="-3429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 sz="2000" dirty="0" err="1">
                <a:solidFill>
                  <a:srgbClr val="003366"/>
                </a:solidFill>
              </a:rPr>
              <a:t>avoid</a:t>
            </a:r>
            <a:r>
              <a:rPr lang="it-IT" sz="2000" dirty="0">
                <a:solidFill>
                  <a:srgbClr val="003366"/>
                </a:solidFill>
              </a:rPr>
              <a:t> </a:t>
            </a:r>
            <a:r>
              <a:rPr lang="it-IT" sz="2000" dirty="0" err="1">
                <a:solidFill>
                  <a:srgbClr val="003366"/>
                </a:solidFill>
              </a:rPr>
              <a:t>unauthentic</a:t>
            </a:r>
            <a:r>
              <a:rPr lang="it-IT" sz="2000" dirty="0">
                <a:solidFill>
                  <a:srgbClr val="003366"/>
                </a:solidFill>
              </a:rPr>
              <a:t> </a:t>
            </a:r>
            <a:r>
              <a:rPr lang="it-IT" sz="2000" dirty="0" err="1">
                <a:solidFill>
                  <a:srgbClr val="003366"/>
                </a:solidFill>
              </a:rPr>
              <a:t>officer</a:t>
            </a:r>
            <a:r>
              <a:rPr lang="it-IT" sz="2000" dirty="0">
                <a:solidFill>
                  <a:srgbClr val="003366"/>
                </a:solidFill>
              </a:rPr>
              <a:t> </a:t>
            </a:r>
            <a:r>
              <a:rPr lang="it-IT" sz="2000" dirty="0" err="1">
                <a:solidFill>
                  <a:srgbClr val="003366"/>
                </a:solidFill>
              </a:rPr>
              <a:t>registrations</a:t>
            </a:r>
            <a:r>
              <a:rPr lang="it-IT" sz="2000" dirty="0">
                <a:solidFill>
                  <a:srgbClr val="003366"/>
                </a:solidFill>
              </a:rPr>
              <a:t>;</a:t>
            </a:r>
          </a:p>
          <a:p>
            <a:pPr marL="342900" lvl="8" indent="-342900" algn="just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003366"/>
                </a:solidFill>
              </a:rPr>
              <a:t>ban users who abuse of the violation reporting system.</a:t>
            </a:r>
            <a:endParaRPr lang="it-IT" sz="2000" dirty="0">
              <a:solidFill>
                <a:srgbClr val="003366"/>
              </a:solidFill>
            </a:endParaRPr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Goal of the system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3664236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 fontScale="92500"/>
          </a:bodyPr>
          <a:lstStyle/>
          <a:p>
            <a:pPr marL="457200" indent="-457200">
              <a:buFontTx/>
              <a:buChar char="-"/>
            </a:pPr>
            <a:r>
              <a:rPr lang="it-IT" sz="3200" b="1" dirty="0">
                <a:solidFill>
                  <a:srgbClr val="003366"/>
                </a:solidFill>
              </a:rPr>
              <a:t>D3</a:t>
            </a:r>
            <a:r>
              <a:rPr lang="it-IT" sz="3200" dirty="0">
                <a:solidFill>
                  <a:srgbClr val="003366"/>
                </a:solidFill>
              </a:rPr>
              <a:t>: </a:t>
            </a:r>
            <a:r>
              <a:rPr lang="en-US" sz="2800" dirty="0">
                <a:solidFill>
                  <a:srgbClr val="003366"/>
                </a:solidFill>
              </a:rPr>
              <a:t>At least one of the city’s authorities’ server is always online to process reports.</a:t>
            </a:r>
          </a:p>
          <a:p>
            <a:pPr marL="457200" indent="-457200">
              <a:buFontTx/>
              <a:buChar char="-"/>
            </a:pPr>
            <a:r>
              <a:rPr lang="en-US" sz="3200" b="1" dirty="0">
                <a:solidFill>
                  <a:srgbClr val="003366"/>
                </a:solidFill>
              </a:rPr>
              <a:t>D2-D4-D5:</a:t>
            </a:r>
            <a:r>
              <a:rPr lang="en-US" sz="3200" dirty="0">
                <a:solidFill>
                  <a:srgbClr val="003366"/>
                </a:solidFill>
              </a:rPr>
              <a:t> </a:t>
            </a:r>
            <a:r>
              <a:rPr lang="en-US" sz="2800" dirty="0">
                <a:solidFill>
                  <a:srgbClr val="003366"/>
                </a:solidFill>
              </a:rPr>
              <a:t>Users provide a valid email and they are in possession of device that support Mobile App and equipped with camera and </a:t>
            </a:r>
            <a:r>
              <a:rPr lang="en-US" sz="2800" dirty="0" err="1">
                <a:solidFill>
                  <a:srgbClr val="003366"/>
                </a:solidFill>
              </a:rPr>
              <a:t>gps</a:t>
            </a:r>
            <a:r>
              <a:rPr lang="en-US" sz="2800" dirty="0">
                <a:solidFill>
                  <a:srgbClr val="003366"/>
                </a:solidFill>
              </a:rPr>
              <a:t>.</a:t>
            </a:r>
          </a:p>
          <a:p>
            <a:pPr marL="457200" indent="-457200">
              <a:buFontTx/>
              <a:buChar char="-"/>
            </a:pPr>
            <a:r>
              <a:rPr lang="en-US" sz="3200" b="1" dirty="0">
                <a:solidFill>
                  <a:srgbClr val="003366"/>
                </a:solidFill>
              </a:rPr>
              <a:t>D9-D14</a:t>
            </a:r>
            <a:r>
              <a:rPr lang="en-US" sz="3200" dirty="0">
                <a:solidFill>
                  <a:srgbClr val="003366"/>
                </a:solidFill>
              </a:rPr>
              <a:t>: </a:t>
            </a:r>
            <a:r>
              <a:rPr lang="en-US" sz="2800" dirty="0">
                <a:solidFill>
                  <a:srgbClr val="003366"/>
                </a:solidFill>
              </a:rPr>
              <a:t>Authorities correctly receive the great majority of reports and discard most of the invalid ones.</a:t>
            </a:r>
          </a:p>
          <a:p>
            <a:pPr marL="457200" indent="-457200">
              <a:buFontTx/>
              <a:buChar char="-"/>
            </a:pPr>
            <a:r>
              <a:rPr lang="en-US" sz="2800" b="1" dirty="0">
                <a:solidFill>
                  <a:srgbClr val="003366"/>
                </a:solidFill>
              </a:rPr>
              <a:t>D11</a:t>
            </a:r>
            <a:r>
              <a:rPr lang="en-US" sz="2800" dirty="0">
                <a:solidFill>
                  <a:srgbClr val="003366"/>
                </a:solidFill>
              </a:rPr>
              <a:t>: Officers only sign correct tickets and always check the license plate matches with the reported one.</a:t>
            </a:r>
            <a:endParaRPr lang="it-IT" sz="2800" dirty="0">
              <a:solidFill>
                <a:srgbClr val="003366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Domain </a:t>
            </a:r>
            <a:r>
              <a:rPr lang="it-IT" dirty="0" err="1">
                <a:solidFill>
                  <a:schemeClr val="bg1"/>
                </a:solidFill>
              </a:rPr>
              <a:t>Assumptions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3794627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 fontScale="92500" lnSpcReduction="20000"/>
          </a:bodyPr>
          <a:lstStyle/>
          <a:p>
            <a:pPr>
              <a:buNone/>
            </a:pPr>
            <a:endParaRPr lang="it-IT" dirty="0"/>
          </a:p>
          <a:p>
            <a:pPr marL="457200" indent="-457200">
              <a:buFontTx/>
              <a:buChar char="-"/>
            </a:pPr>
            <a:r>
              <a:rPr lang="it-IT" b="1" dirty="0">
                <a:solidFill>
                  <a:srgbClr val="003366"/>
                </a:solidFill>
              </a:rPr>
              <a:t>R12</a:t>
            </a:r>
            <a:r>
              <a:rPr lang="it-IT" dirty="0">
                <a:solidFill>
                  <a:srgbClr val="003366"/>
                </a:solidFill>
              </a:rPr>
              <a:t>: </a:t>
            </a:r>
            <a:r>
              <a:rPr lang="en-US" dirty="0">
                <a:solidFill>
                  <a:srgbClr val="003366"/>
                </a:solidFill>
              </a:rPr>
              <a:t>Make the data warehousing and processing completely invisible to human actors to avoid manipulations.</a:t>
            </a:r>
          </a:p>
          <a:p>
            <a:pPr marL="457200" indent="-457200">
              <a:buFontTx/>
              <a:buChar char="-"/>
            </a:pPr>
            <a:r>
              <a:rPr lang="en-US" b="1" dirty="0">
                <a:solidFill>
                  <a:srgbClr val="003366"/>
                </a:solidFill>
              </a:rPr>
              <a:t>R17-R18</a:t>
            </a:r>
            <a:r>
              <a:rPr lang="en-US" dirty="0">
                <a:solidFill>
                  <a:srgbClr val="003366"/>
                </a:solidFill>
              </a:rPr>
              <a:t>: update every actor’s map with the HFVZs every 30 seconds and only the authorities’ and officers’ maps with the new reports and repeat offenders' lists in real time.</a:t>
            </a:r>
          </a:p>
          <a:p>
            <a:pPr marL="457200" indent="-457200">
              <a:buFontTx/>
              <a:buChar char="-"/>
            </a:pPr>
            <a:r>
              <a:rPr lang="en-US" b="1" dirty="0">
                <a:solidFill>
                  <a:srgbClr val="003366"/>
                </a:solidFill>
              </a:rPr>
              <a:t>R7-R9</a:t>
            </a:r>
            <a:r>
              <a:rPr lang="en-US" dirty="0">
                <a:solidFill>
                  <a:srgbClr val="003366"/>
                </a:solidFill>
              </a:rPr>
              <a:t>: Implement a supervised learning algorithm server-side which scans the multiple frames sent by the user to recognize the license plate, that must be accurate at least 99% of the times.</a:t>
            </a:r>
          </a:p>
          <a:p>
            <a:pPr>
              <a:buNone/>
            </a:pPr>
            <a:endParaRPr lang="it-IT" dirty="0">
              <a:solidFill>
                <a:srgbClr val="003366"/>
              </a:solidFill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 err="1">
                <a:solidFill>
                  <a:schemeClr val="bg1"/>
                </a:solidFill>
              </a:rPr>
              <a:t>Requirements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29575778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 err="1">
                <a:solidFill>
                  <a:schemeClr val="bg1"/>
                </a:solidFill>
              </a:rPr>
              <a:t>Phenomena</a:t>
            </a:r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F3580986-53DF-498A-B703-E7D6D60169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661147"/>
              </p:ext>
            </p:extLst>
          </p:nvPr>
        </p:nvGraphicFramePr>
        <p:xfrm>
          <a:off x="304800" y="1397001"/>
          <a:ext cx="8623725" cy="4655858"/>
        </p:xfrm>
        <a:graphic>
          <a:graphicData uri="http://schemas.openxmlformats.org/drawingml/2006/table">
            <a:tbl>
              <a:tblPr firstRow="1" bandRow="1"/>
              <a:tblGrid>
                <a:gridCol w="2874575">
                  <a:extLst>
                    <a:ext uri="{9D8B030D-6E8A-4147-A177-3AD203B41FA5}">
                      <a16:colId xmlns:a16="http://schemas.microsoft.com/office/drawing/2014/main" val="2188268744"/>
                    </a:ext>
                  </a:extLst>
                </a:gridCol>
                <a:gridCol w="2874575">
                  <a:extLst>
                    <a:ext uri="{9D8B030D-6E8A-4147-A177-3AD203B41FA5}">
                      <a16:colId xmlns:a16="http://schemas.microsoft.com/office/drawing/2014/main" val="2374382989"/>
                    </a:ext>
                  </a:extLst>
                </a:gridCol>
                <a:gridCol w="2874575">
                  <a:extLst>
                    <a:ext uri="{9D8B030D-6E8A-4147-A177-3AD203B41FA5}">
                      <a16:colId xmlns:a16="http://schemas.microsoft.com/office/drawing/2014/main" val="1509120235"/>
                    </a:ext>
                  </a:extLst>
                </a:gridCol>
              </a:tblGrid>
              <a:tr h="850861">
                <a:tc>
                  <a:txBody>
                    <a:bodyPr/>
                    <a:lstStyle/>
                    <a:p>
                      <a:pPr algn="ctr"/>
                      <a:r>
                        <a:rPr lang="it-IT" sz="2000" b="1" dirty="0"/>
                        <a:t>PHENOMENON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it-IT" sz="2000" b="1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SHARED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2000" b="1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WHO CONTROLS IT?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35584941"/>
                  </a:ext>
                </a:extLst>
              </a:tr>
              <a:tr h="1188875">
                <a:tc>
                  <a:txBody>
                    <a:bodyPr/>
                    <a:lstStyle/>
                    <a:p>
                      <a:r>
                        <a:rPr lang="it-IT" sz="1800" dirty="0" err="1"/>
                        <a:t>Occurrency</a:t>
                      </a:r>
                      <a:r>
                        <a:rPr lang="it-IT" sz="1800" dirty="0"/>
                        <a:t> of </a:t>
                      </a:r>
                      <a:r>
                        <a:rPr lang="it-IT" sz="1800" dirty="0" err="1"/>
                        <a:t>traffic</a:t>
                      </a:r>
                      <a:r>
                        <a:rPr lang="it-IT" sz="1800" dirty="0"/>
                        <a:t> </a:t>
                      </a:r>
                      <a:r>
                        <a:rPr lang="it-IT" sz="1800" dirty="0" err="1"/>
                        <a:t>violation</a:t>
                      </a:r>
                      <a:r>
                        <a:rPr lang="it-IT" sz="1800" dirty="0"/>
                        <a:t>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World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32012997"/>
                  </a:ext>
                </a:extLst>
              </a:tr>
              <a:tr h="85086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Filing</a:t>
                      </a: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 a </a:t>
                      </a:r>
                      <a:r>
                        <a:rPr lang="it-IT" sz="1800" b="0" i="0" u="none" strike="noStrike" cap="none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violation</a:t>
                      </a: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 report.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World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40977793"/>
                  </a:ext>
                </a:extLst>
              </a:tr>
              <a:tr h="85086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Creation</a:t>
                      </a: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 of </a:t>
                      </a:r>
                      <a:r>
                        <a:rPr lang="it-IT" sz="1800" b="0" i="0" u="none" strike="noStrike" cap="none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traffic</a:t>
                      </a: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 tickets.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No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Machine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4219213"/>
                  </a:ext>
                </a:extLst>
              </a:tr>
              <a:tr h="850861"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Presentation of relevant data about violations and offenders.</a:t>
                      </a:r>
                      <a:endParaRPr lang="it-IT" sz="1800" b="0" i="0" u="none" strike="noStrike" cap="none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  <a:sym typeface="Arial"/>
                        <a:rtl val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Yes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it-IT" sz="1800" b="0" i="0" u="none" strike="noStrike" cap="none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  <a:rtl val="0"/>
                        </a:rPr>
                        <a:t>Machine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1039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35797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r>
              <a:rPr lang="it-IT" dirty="0">
                <a:solidFill>
                  <a:schemeClr val="bg1"/>
                </a:solidFill>
              </a:rPr>
              <a:t>Use Cases</a:t>
            </a: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6" name="Immagine 5" descr="Immagine che contiene testo&#10;&#10;Descrizione generata automaticamente">
            <a:extLst>
              <a:ext uri="{FF2B5EF4-FFF2-40B4-BE49-F238E27FC236}">
                <a16:creationId xmlns:a16="http://schemas.microsoft.com/office/drawing/2014/main" id="{25B1ECDB-F493-4B83-9C49-01E80F1CF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3626" y="1361765"/>
            <a:ext cx="6276748" cy="467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18098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  <p:pic>
        <p:nvPicPr>
          <p:cNvPr id="4" name="Immagine 3" descr="Immagine che contiene testo, mappa&#10;&#10;Descrizione generata automaticamente">
            <a:extLst>
              <a:ext uri="{FF2B5EF4-FFF2-40B4-BE49-F238E27FC236}">
                <a16:creationId xmlns:a16="http://schemas.microsoft.com/office/drawing/2014/main" id="{0281DDE0-4542-48E5-9B8F-CAA242F075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689" y="1234250"/>
            <a:ext cx="8786621" cy="486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77617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egnaposto contenuto 2"/>
          <p:cNvSpPr>
            <a:spLocks noGrp="1"/>
          </p:cNvSpPr>
          <p:nvPr>
            <p:ph idx="1"/>
          </p:nvPr>
        </p:nvSpPr>
        <p:spPr>
          <a:xfrm>
            <a:off x="63076" y="1297983"/>
            <a:ext cx="8623724" cy="4798017"/>
          </a:xfrm>
        </p:spPr>
        <p:txBody>
          <a:bodyPr>
            <a:normAutofit/>
          </a:bodyPr>
          <a:lstStyle/>
          <a:p>
            <a:pPr>
              <a:buNone/>
            </a:pPr>
            <a:endParaRPr lang="it-IT" dirty="0"/>
          </a:p>
          <a:p>
            <a:endParaRPr lang="it-IT" dirty="0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/>
          <a:lstStyle/>
          <a:p>
            <a:endParaRPr lang="it-IT" dirty="0">
              <a:solidFill>
                <a:schemeClr val="bg1"/>
              </a:solidFill>
            </a:endParaRPr>
          </a:p>
        </p:txBody>
      </p:sp>
      <p:sp>
        <p:nvSpPr>
          <p:cNvPr id="7" name="Shape 58">
            <a:extLst>
              <a:ext uri="{FF2B5EF4-FFF2-40B4-BE49-F238E27FC236}">
                <a16:creationId xmlns:a16="http://schemas.microsoft.com/office/drawing/2014/main" id="{07001DAA-F207-458F-85B1-CA24CF85D727}"/>
              </a:ext>
            </a:extLst>
          </p:cNvPr>
          <p:cNvSpPr txBox="1">
            <a:spLocks/>
          </p:cNvSpPr>
          <p:nvPr/>
        </p:nvSpPr>
        <p:spPr>
          <a:xfrm>
            <a:off x="0" y="6187440"/>
            <a:ext cx="5435224" cy="57912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>
            <a:def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1pPr>
            <a:lvl2pPr marR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 b="0" i="0" u="none" strike="noStrike" cap="none" baseline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  <a:rtl val="0"/>
              </a:defRPr>
            </a:lvl2pPr>
          </a:lstStyle>
          <a:p>
            <a:pPr indent="457200">
              <a:lnSpc>
                <a:spcPct val="115000"/>
              </a:lnSpc>
            </a:pPr>
            <a:r>
              <a:rPr lang="it-IT" sz="1300" dirty="0">
                <a:solidFill>
                  <a:schemeClr val="bg1"/>
                </a:solidFill>
              </a:rPr>
              <a:t>Davide Cocco – Gasperini Marco 	2019/2020</a:t>
            </a:r>
          </a:p>
        </p:txBody>
      </p:sp>
    </p:spTree>
    <p:extLst>
      <p:ext uri="{BB962C8B-B14F-4D97-AF65-F5344CB8AC3E}">
        <p14:creationId xmlns:p14="http://schemas.microsoft.com/office/powerpoint/2010/main" val="736054920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Them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438</Words>
  <Application>Microsoft Office PowerPoint</Application>
  <PresentationFormat>Presentazione su schermo (4:3)</PresentationFormat>
  <Paragraphs>65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2</vt:i4>
      </vt:variant>
      <vt:variant>
        <vt:lpstr>Titoli diapositive</vt:lpstr>
      </vt:variant>
      <vt:variant>
        <vt:i4>18</vt:i4>
      </vt:variant>
    </vt:vector>
  </HeadingPairs>
  <TitlesOfParts>
    <vt:vector size="23" baseType="lpstr">
      <vt:lpstr>Arial</vt:lpstr>
      <vt:lpstr>Courier New</vt:lpstr>
      <vt:lpstr>Wingdings</vt:lpstr>
      <vt:lpstr>Custom Theme</vt:lpstr>
      <vt:lpstr>Custom Theme</vt:lpstr>
      <vt:lpstr>Titolo presentazione sottotitolo</vt:lpstr>
      <vt:lpstr>Firma convenzione  Politecnico di Milano e Veneranda Fabbrica del Duomo di Milano</vt:lpstr>
      <vt:lpstr>Goal of the system</vt:lpstr>
      <vt:lpstr>Domain Assumptions</vt:lpstr>
      <vt:lpstr>Requirements</vt:lpstr>
      <vt:lpstr>Phenomena</vt:lpstr>
      <vt:lpstr>Use Cases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Titolo presentazione sottotitolo</dc:title>
  <cp:lastModifiedBy>Marco Gasperini</cp:lastModifiedBy>
  <cp:revision>10</cp:revision>
  <dcterms:modified xsi:type="dcterms:W3CDTF">2020-01-24T11:57:00Z</dcterms:modified>
</cp:coreProperties>
</file>